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69" r:id="rId16"/>
    <p:sldId id="273" r:id="rId17"/>
    <p:sldId id="270" r:id="rId18"/>
    <p:sldId id="277" r:id="rId19"/>
    <p:sldId id="275" r:id="rId20"/>
    <p:sldId id="276" r:id="rId21"/>
    <p:sldId id="274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800080"/>
    <a:srgbClr val="FFFF99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72362C-B8CA-49C5-BDC2-C7E3DE805935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IN"/>
        </a:p>
      </dgm:t>
    </dgm:pt>
    <dgm:pt modelId="{0F2B2714-FD28-4906-AE61-618EB794A382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General introduction to entrepreneurship</a:t>
          </a:r>
          <a:endParaRPr lang="en-IN" b="1" dirty="0">
            <a:solidFill>
              <a:schemeClr val="tx1"/>
            </a:solidFill>
          </a:endParaRPr>
        </a:p>
      </dgm:t>
    </dgm:pt>
    <dgm:pt modelId="{AE191C5A-EE2B-4392-941D-132CF989FEB2}" type="parTrans" cxnId="{5F76F452-E510-47E3-8E3B-5F918B6545E3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2E17BC89-C878-4540-8100-55C2EDF78ED2}" type="sibTrans" cxnId="{5F76F452-E510-47E3-8E3B-5F918B6545E3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74AED483-3A3C-4F96-BF92-7B7A03D1F21E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Motivation training	</a:t>
          </a:r>
          <a:endParaRPr lang="en-IN" b="1" dirty="0">
            <a:solidFill>
              <a:schemeClr val="tx1"/>
            </a:solidFill>
          </a:endParaRPr>
        </a:p>
      </dgm:t>
    </dgm:pt>
    <dgm:pt modelId="{C28C1DBE-F2BF-4AE0-87AC-2C2AB10A8D59}" type="parTrans" cxnId="{10A1D09C-091F-482A-98DE-8A61691A6C16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461908A3-C0AA-4D11-8112-C65110EC6BF8}" type="sibTrans" cxnId="{10A1D09C-091F-482A-98DE-8A61691A6C16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0D53FCB3-CDA4-459F-825B-F0D6287EE0F7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Management skills	</a:t>
          </a:r>
          <a:endParaRPr lang="en-IN" b="1" dirty="0">
            <a:solidFill>
              <a:schemeClr val="tx1"/>
            </a:solidFill>
          </a:endParaRPr>
        </a:p>
      </dgm:t>
    </dgm:pt>
    <dgm:pt modelId="{E7BB503D-9F6C-48D8-8862-26802ACA9E82}" type="parTrans" cxnId="{D90F7F6D-F2B5-46C2-AB18-D555EFEB31C9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59DDCDB0-A1AD-43FB-869D-38202F7259AC}" type="sibTrans" cxnId="{D90F7F6D-F2B5-46C2-AB18-D555EFEB31C9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41AF376A-5912-450F-B3EC-B25F9681EDE9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Support system and procedure</a:t>
          </a:r>
          <a:endParaRPr lang="en-IN" b="1" dirty="0">
            <a:solidFill>
              <a:schemeClr val="tx1"/>
            </a:solidFill>
          </a:endParaRPr>
        </a:p>
      </dgm:t>
    </dgm:pt>
    <dgm:pt modelId="{02376A88-C6E7-4D49-91BF-29031FE22C61}" type="parTrans" cxnId="{D00E6A17-E0CA-4275-8883-E1C14E12F38A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A2EEC322-F603-4876-91B9-32CA226736FF}" type="sibTrans" cxnId="{D00E6A17-E0CA-4275-8883-E1C14E12F38A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04F0C15A-8BBD-4C13-A981-F8D388E636C7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Fundamentals of project feasibility</a:t>
          </a:r>
          <a:endParaRPr lang="en-IN" b="1" dirty="0">
            <a:solidFill>
              <a:schemeClr val="tx1"/>
            </a:solidFill>
          </a:endParaRPr>
        </a:p>
      </dgm:t>
    </dgm:pt>
    <dgm:pt modelId="{2AC32F6B-47F2-49E0-A6A4-9D908C976661}" type="parTrans" cxnId="{FB0A3BD8-0260-458F-AA9B-46DD4A739487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DE69FE75-7449-426D-BBAE-72DD803445B4}" type="sibTrans" cxnId="{FB0A3BD8-0260-458F-AA9B-46DD4A739487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DAB34755-46CC-4333-AD21-116D3DED6FC7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Plant visits</a:t>
          </a:r>
          <a:endParaRPr lang="en-IN" b="1" dirty="0">
            <a:solidFill>
              <a:schemeClr val="tx1"/>
            </a:solidFill>
          </a:endParaRPr>
        </a:p>
      </dgm:t>
    </dgm:pt>
    <dgm:pt modelId="{C7DEED49-6FDC-4E6C-85C6-A65B1867DFB5}" type="parTrans" cxnId="{33E0EB1E-9477-4994-A4F9-38458D65FFE6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01E3B17A-1750-4C67-A7FD-9759DBBDAC65}" type="sibTrans" cxnId="{33E0EB1E-9477-4994-A4F9-38458D65FFE6}">
      <dgm:prSet/>
      <dgm:spPr/>
      <dgm:t>
        <a:bodyPr/>
        <a:lstStyle/>
        <a:p>
          <a:endParaRPr lang="en-IN" b="1">
            <a:solidFill>
              <a:schemeClr val="tx1"/>
            </a:solidFill>
          </a:endParaRPr>
        </a:p>
      </dgm:t>
    </dgm:pt>
    <dgm:pt modelId="{63B98122-8676-41A3-B14A-AAA40C75381E}" type="pres">
      <dgm:prSet presAssocID="{6072362C-B8CA-49C5-BDC2-C7E3DE80593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9929131-C2B7-4C61-86BF-3A731850FDB7}" type="pres">
      <dgm:prSet presAssocID="{0F2B2714-FD28-4906-AE61-618EB794A38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A996652-859E-47E7-AB08-E8B83BBEFFC9}" type="pres">
      <dgm:prSet presAssocID="{2E17BC89-C878-4540-8100-55C2EDF78ED2}" presName="sibTrans" presStyleCnt="0"/>
      <dgm:spPr/>
    </dgm:pt>
    <dgm:pt modelId="{07395749-A7AA-41D5-84AF-5376A1F23C80}" type="pres">
      <dgm:prSet presAssocID="{74AED483-3A3C-4F96-BF92-7B7A03D1F21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DBA6E37-BDC9-40F4-8F63-AAABC4E00B52}" type="pres">
      <dgm:prSet presAssocID="{461908A3-C0AA-4D11-8112-C65110EC6BF8}" presName="sibTrans" presStyleCnt="0"/>
      <dgm:spPr/>
    </dgm:pt>
    <dgm:pt modelId="{853E8683-C2B1-4C21-8F4F-3589C2C23B73}" type="pres">
      <dgm:prSet presAssocID="{0D53FCB3-CDA4-459F-825B-F0D6287EE0F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9F31BBF-156C-4C77-A7E4-CFB74FA1C6B9}" type="pres">
      <dgm:prSet presAssocID="{59DDCDB0-A1AD-43FB-869D-38202F7259AC}" presName="sibTrans" presStyleCnt="0"/>
      <dgm:spPr/>
    </dgm:pt>
    <dgm:pt modelId="{6A8CB8FE-7E85-4F74-97CE-B93B23081311}" type="pres">
      <dgm:prSet presAssocID="{41AF376A-5912-450F-B3EC-B25F9681EDE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EB68A25-B6A9-4A2B-A42A-E1C337E96F1A}" type="pres">
      <dgm:prSet presAssocID="{A2EEC322-F603-4876-91B9-32CA226736FF}" presName="sibTrans" presStyleCnt="0"/>
      <dgm:spPr/>
    </dgm:pt>
    <dgm:pt modelId="{C2CC8163-0FE2-441D-9247-10ACB85A2612}" type="pres">
      <dgm:prSet presAssocID="{04F0C15A-8BBD-4C13-A981-F8D388E636C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91335E5-C191-4925-8B63-D64772D96315}" type="pres">
      <dgm:prSet presAssocID="{DE69FE75-7449-426D-BBAE-72DD803445B4}" presName="sibTrans" presStyleCnt="0"/>
      <dgm:spPr/>
    </dgm:pt>
    <dgm:pt modelId="{CE15EDA5-BC50-44B2-9078-059706F08C4D}" type="pres">
      <dgm:prSet presAssocID="{DAB34755-46CC-4333-AD21-116D3DED6FC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C94C8D4-56A7-48A2-A8A4-F33C55DB1406}" type="presOf" srcId="{0D53FCB3-CDA4-459F-825B-F0D6287EE0F7}" destId="{853E8683-C2B1-4C21-8F4F-3589C2C23B73}" srcOrd="0" destOrd="0" presId="urn:microsoft.com/office/officeart/2005/8/layout/hList6"/>
    <dgm:cxn modelId="{5F76F452-E510-47E3-8E3B-5F918B6545E3}" srcId="{6072362C-B8CA-49C5-BDC2-C7E3DE805935}" destId="{0F2B2714-FD28-4906-AE61-618EB794A382}" srcOrd="0" destOrd="0" parTransId="{AE191C5A-EE2B-4392-941D-132CF989FEB2}" sibTransId="{2E17BC89-C878-4540-8100-55C2EDF78ED2}"/>
    <dgm:cxn modelId="{AD277426-707B-45A1-A04D-94D3A863DEA4}" type="presOf" srcId="{6072362C-B8CA-49C5-BDC2-C7E3DE805935}" destId="{63B98122-8676-41A3-B14A-AAA40C75381E}" srcOrd="0" destOrd="0" presId="urn:microsoft.com/office/officeart/2005/8/layout/hList6"/>
    <dgm:cxn modelId="{611EDCA4-E4A9-46F1-BD40-C839DE988903}" type="presOf" srcId="{0F2B2714-FD28-4906-AE61-618EB794A382}" destId="{69929131-C2B7-4C61-86BF-3A731850FDB7}" srcOrd="0" destOrd="0" presId="urn:microsoft.com/office/officeart/2005/8/layout/hList6"/>
    <dgm:cxn modelId="{D00E6A17-E0CA-4275-8883-E1C14E12F38A}" srcId="{6072362C-B8CA-49C5-BDC2-C7E3DE805935}" destId="{41AF376A-5912-450F-B3EC-B25F9681EDE9}" srcOrd="3" destOrd="0" parTransId="{02376A88-C6E7-4D49-91BF-29031FE22C61}" sibTransId="{A2EEC322-F603-4876-91B9-32CA226736FF}"/>
    <dgm:cxn modelId="{33E0EB1E-9477-4994-A4F9-38458D65FFE6}" srcId="{6072362C-B8CA-49C5-BDC2-C7E3DE805935}" destId="{DAB34755-46CC-4333-AD21-116D3DED6FC7}" srcOrd="5" destOrd="0" parTransId="{C7DEED49-6FDC-4E6C-85C6-A65B1867DFB5}" sibTransId="{01E3B17A-1750-4C67-A7FD-9759DBBDAC65}"/>
    <dgm:cxn modelId="{31BF783C-AB47-4F16-9349-4E6569C18070}" type="presOf" srcId="{74AED483-3A3C-4F96-BF92-7B7A03D1F21E}" destId="{07395749-A7AA-41D5-84AF-5376A1F23C80}" srcOrd="0" destOrd="0" presId="urn:microsoft.com/office/officeart/2005/8/layout/hList6"/>
    <dgm:cxn modelId="{FB0A3BD8-0260-458F-AA9B-46DD4A739487}" srcId="{6072362C-B8CA-49C5-BDC2-C7E3DE805935}" destId="{04F0C15A-8BBD-4C13-A981-F8D388E636C7}" srcOrd="4" destOrd="0" parTransId="{2AC32F6B-47F2-49E0-A6A4-9D908C976661}" sibTransId="{DE69FE75-7449-426D-BBAE-72DD803445B4}"/>
    <dgm:cxn modelId="{BE369307-3909-4C99-934A-AF43EC9FE35F}" type="presOf" srcId="{04F0C15A-8BBD-4C13-A981-F8D388E636C7}" destId="{C2CC8163-0FE2-441D-9247-10ACB85A2612}" srcOrd="0" destOrd="0" presId="urn:microsoft.com/office/officeart/2005/8/layout/hList6"/>
    <dgm:cxn modelId="{DD69458D-0F5B-4F08-BC71-93B491590242}" type="presOf" srcId="{DAB34755-46CC-4333-AD21-116D3DED6FC7}" destId="{CE15EDA5-BC50-44B2-9078-059706F08C4D}" srcOrd="0" destOrd="0" presId="urn:microsoft.com/office/officeart/2005/8/layout/hList6"/>
    <dgm:cxn modelId="{10A1D09C-091F-482A-98DE-8A61691A6C16}" srcId="{6072362C-B8CA-49C5-BDC2-C7E3DE805935}" destId="{74AED483-3A3C-4F96-BF92-7B7A03D1F21E}" srcOrd="1" destOrd="0" parTransId="{C28C1DBE-F2BF-4AE0-87AC-2C2AB10A8D59}" sibTransId="{461908A3-C0AA-4D11-8112-C65110EC6BF8}"/>
    <dgm:cxn modelId="{63DFCBB2-2A05-4101-99A5-0B3D03329F94}" type="presOf" srcId="{41AF376A-5912-450F-B3EC-B25F9681EDE9}" destId="{6A8CB8FE-7E85-4F74-97CE-B93B23081311}" srcOrd="0" destOrd="0" presId="urn:microsoft.com/office/officeart/2005/8/layout/hList6"/>
    <dgm:cxn modelId="{D90F7F6D-F2B5-46C2-AB18-D555EFEB31C9}" srcId="{6072362C-B8CA-49C5-BDC2-C7E3DE805935}" destId="{0D53FCB3-CDA4-459F-825B-F0D6287EE0F7}" srcOrd="2" destOrd="0" parTransId="{E7BB503D-9F6C-48D8-8862-26802ACA9E82}" sibTransId="{59DDCDB0-A1AD-43FB-869D-38202F7259AC}"/>
    <dgm:cxn modelId="{18E06EE4-0711-4E92-BA1E-48D3599A7750}" type="presParOf" srcId="{63B98122-8676-41A3-B14A-AAA40C75381E}" destId="{69929131-C2B7-4C61-86BF-3A731850FDB7}" srcOrd="0" destOrd="0" presId="urn:microsoft.com/office/officeart/2005/8/layout/hList6"/>
    <dgm:cxn modelId="{2739D716-93DD-4F2B-9D62-C1D52F7D7C42}" type="presParOf" srcId="{63B98122-8676-41A3-B14A-AAA40C75381E}" destId="{3A996652-859E-47E7-AB08-E8B83BBEFFC9}" srcOrd="1" destOrd="0" presId="urn:microsoft.com/office/officeart/2005/8/layout/hList6"/>
    <dgm:cxn modelId="{8AA37052-55F9-487A-8CC7-6868B1B7320C}" type="presParOf" srcId="{63B98122-8676-41A3-B14A-AAA40C75381E}" destId="{07395749-A7AA-41D5-84AF-5376A1F23C80}" srcOrd="2" destOrd="0" presId="urn:microsoft.com/office/officeart/2005/8/layout/hList6"/>
    <dgm:cxn modelId="{17825D6D-0C6F-427E-9158-6A189AA1B9A9}" type="presParOf" srcId="{63B98122-8676-41A3-B14A-AAA40C75381E}" destId="{3DBA6E37-BDC9-40F4-8F63-AAABC4E00B52}" srcOrd="3" destOrd="0" presId="urn:microsoft.com/office/officeart/2005/8/layout/hList6"/>
    <dgm:cxn modelId="{B49A7EA6-D2F4-43AA-9DF9-A225E2E8C2ED}" type="presParOf" srcId="{63B98122-8676-41A3-B14A-AAA40C75381E}" destId="{853E8683-C2B1-4C21-8F4F-3589C2C23B73}" srcOrd="4" destOrd="0" presId="urn:microsoft.com/office/officeart/2005/8/layout/hList6"/>
    <dgm:cxn modelId="{B1CDC3D2-CC36-426B-A175-8D9EAA77C618}" type="presParOf" srcId="{63B98122-8676-41A3-B14A-AAA40C75381E}" destId="{79F31BBF-156C-4C77-A7E4-CFB74FA1C6B9}" srcOrd="5" destOrd="0" presId="urn:microsoft.com/office/officeart/2005/8/layout/hList6"/>
    <dgm:cxn modelId="{7E690398-5AB8-454E-846C-DFB72D2A6188}" type="presParOf" srcId="{63B98122-8676-41A3-B14A-AAA40C75381E}" destId="{6A8CB8FE-7E85-4F74-97CE-B93B23081311}" srcOrd="6" destOrd="0" presId="urn:microsoft.com/office/officeart/2005/8/layout/hList6"/>
    <dgm:cxn modelId="{8D4CB903-E47B-48F8-A261-4E109AFE749A}" type="presParOf" srcId="{63B98122-8676-41A3-B14A-AAA40C75381E}" destId="{BEB68A25-B6A9-4A2B-A42A-E1C337E96F1A}" srcOrd="7" destOrd="0" presId="urn:microsoft.com/office/officeart/2005/8/layout/hList6"/>
    <dgm:cxn modelId="{9F580B43-25A9-42CD-8613-C524C72BAB87}" type="presParOf" srcId="{63B98122-8676-41A3-B14A-AAA40C75381E}" destId="{C2CC8163-0FE2-441D-9247-10ACB85A2612}" srcOrd="8" destOrd="0" presId="urn:microsoft.com/office/officeart/2005/8/layout/hList6"/>
    <dgm:cxn modelId="{00368678-6D5D-4409-9EBB-744CC5729D75}" type="presParOf" srcId="{63B98122-8676-41A3-B14A-AAA40C75381E}" destId="{C91335E5-C191-4925-8B63-D64772D96315}" srcOrd="9" destOrd="0" presId="urn:microsoft.com/office/officeart/2005/8/layout/hList6"/>
    <dgm:cxn modelId="{D7D5E04D-3074-4AE9-AFBB-3EFAB09A922F}" type="presParOf" srcId="{63B98122-8676-41A3-B14A-AAA40C75381E}" destId="{CE15EDA5-BC50-44B2-9078-059706F08C4D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ED4EEE-DBB4-4BCE-8CC3-3741D85D97A8}" type="doc">
      <dgm:prSet loTypeId="urn:microsoft.com/office/officeart/2005/8/layout/process4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9E14BC9D-759C-4E1A-A534-DDDF2095F07B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Pre training phase</a:t>
          </a:r>
          <a:endParaRPr lang="en-IN" sz="2800" b="1" dirty="0">
            <a:solidFill>
              <a:schemeClr val="tx1"/>
            </a:solidFill>
          </a:endParaRPr>
        </a:p>
      </dgm:t>
    </dgm:pt>
    <dgm:pt modelId="{C954A9BF-5289-4D96-9376-DF8281C9214A}" type="parTrans" cxnId="{9F546AFC-6413-4190-860C-05DD5D5FB623}">
      <dgm:prSet/>
      <dgm:spPr/>
      <dgm:t>
        <a:bodyPr/>
        <a:lstStyle/>
        <a:p>
          <a:endParaRPr lang="en-IN"/>
        </a:p>
      </dgm:t>
    </dgm:pt>
    <dgm:pt modelId="{1E1DC0F9-80B0-4EF1-B9B8-C0F4A5ECF745}" type="sibTrans" cxnId="{9F546AFC-6413-4190-860C-05DD5D5FB623}">
      <dgm:prSet/>
      <dgm:spPr/>
      <dgm:t>
        <a:bodyPr/>
        <a:lstStyle/>
        <a:p>
          <a:endParaRPr lang="en-IN"/>
        </a:p>
      </dgm:t>
    </dgm:pt>
    <dgm:pt modelId="{5568FE5F-F73F-4A3E-8A40-1C1F170F10EF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Training phase</a:t>
          </a:r>
          <a:endParaRPr lang="en-IN" sz="2800" b="1" dirty="0">
            <a:solidFill>
              <a:schemeClr val="tx1"/>
            </a:solidFill>
          </a:endParaRPr>
        </a:p>
      </dgm:t>
    </dgm:pt>
    <dgm:pt modelId="{6DF35403-380C-4EDC-9648-574467627A29}" type="parTrans" cxnId="{5BA05668-3EAB-43AE-9AD1-71F434C006B1}">
      <dgm:prSet/>
      <dgm:spPr/>
      <dgm:t>
        <a:bodyPr/>
        <a:lstStyle/>
        <a:p>
          <a:endParaRPr lang="en-IN"/>
        </a:p>
      </dgm:t>
    </dgm:pt>
    <dgm:pt modelId="{A0F2F046-1DA1-4E07-9825-1C1FF68F71A7}" type="sibTrans" cxnId="{5BA05668-3EAB-43AE-9AD1-71F434C006B1}">
      <dgm:prSet/>
      <dgm:spPr/>
      <dgm:t>
        <a:bodyPr/>
        <a:lstStyle/>
        <a:p>
          <a:endParaRPr lang="en-IN"/>
        </a:p>
      </dgm:t>
    </dgm:pt>
    <dgm:pt modelId="{1900097F-A0A7-4AE0-8FC1-00D9A91A4668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Post training phase</a:t>
          </a:r>
          <a:endParaRPr lang="en-IN" sz="2800" b="1" dirty="0">
            <a:solidFill>
              <a:schemeClr val="tx1"/>
            </a:solidFill>
          </a:endParaRPr>
        </a:p>
      </dgm:t>
    </dgm:pt>
    <dgm:pt modelId="{1F805611-5308-45C5-9DDB-B9D21B5DEE5C}" type="parTrans" cxnId="{3AD3DA8E-34F2-4C34-9DB7-C092495FD328}">
      <dgm:prSet/>
      <dgm:spPr/>
      <dgm:t>
        <a:bodyPr/>
        <a:lstStyle/>
        <a:p>
          <a:endParaRPr lang="en-IN"/>
        </a:p>
      </dgm:t>
    </dgm:pt>
    <dgm:pt modelId="{14110906-FF9A-41E6-8741-BDA4E0DAA7E8}" type="sibTrans" cxnId="{3AD3DA8E-34F2-4C34-9DB7-C092495FD328}">
      <dgm:prSet/>
      <dgm:spPr/>
      <dgm:t>
        <a:bodyPr/>
        <a:lstStyle/>
        <a:p>
          <a:endParaRPr lang="en-IN"/>
        </a:p>
      </dgm:t>
    </dgm:pt>
    <dgm:pt modelId="{51DBBCBF-342F-472E-B67C-3544A77516F3}" type="pres">
      <dgm:prSet presAssocID="{E5ED4EEE-DBB4-4BCE-8CC3-3741D85D9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8BB565D-E710-407B-85BD-F3ADE9526709}" type="pres">
      <dgm:prSet presAssocID="{1900097F-A0A7-4AE0-8FC1-00D9A91A4668}" presName="boxAndChildren" presStyleCnt="0"/>
      <dgm:spPr/>
    </dgm:pt>
    <dgm:pt modelId="{7AFCF8E4-BB7A-46DC-A73F-224B02A59C0E}" type="pres">
      <dgm:prSet presAssocID="{1900097F-A0A7-4AE0-8FC1-00D9A91A4668}" presName="parentTextBox" presStyleLbl="node1" presStyleIdx="0" presStyleCnt="3"/>
      <dgm:spPr/>
      <dgm:t>
        <a:bodyPr/>
        <a:lstStyle/>
        <a:p>
          <a:endParaRPr lang="en-IN"/>
        </a:p>
      </dgm:t>
    </dgm:pt>
    <dgm:pt modelId="{31E1AB87-1E59-4C85-974E-99FD4DE476DF}" type="pres">
      <dgm:prSet presAssocID="{A0F2F046-1DA1-4E07-9825-1C1FF68F71A7}" presName="sp" presStyleCnt="0"/>
      <dgm:spPr/>
    </dgm:pt>
    <dgm:pt modelId="{292208E7-035C-470F-8FD9-29AE5BFF1C40}" type="pres">
      <dgm:prSet presAssocID="{5568FE5F-F73F-4A3E-8A40-1C1F170F10EF}" presName="arrowAndChildren" presStyleCnt="0"/>
      <dgm:spPr/>
    </dgm:pt>
    <dgm:pt modelId="{DD95E01A-908C-4F63-B730-F7E93A694E81}" type="pres">
      <dgm:prSet presAssocID="{5568FE5F-F73F-4A3E-8A40-1C1F170F10EF}" presName="parentTextArrow" presStyleLbl="node1" presStyleIdx="1" presStyleCnt="3"/>
      <dgm:spPr/>
      <dgm:t>
        <a:bodyPr/>
        <a:lstStyle/>
        <a:p>
          <a:endParaRPr lang="en-IN"/>
        </a:p>
      </dgm:t>
    </dgm:pt>
    <dgm:pt modelId="{D54510B6-229A-441C-8A7D-0CA64693E905}" type="pres">
      <dgm:prSet presAssocID="{1E1DC0F9-80B0-4EF1-B9B8-C0F4A5ECF745}" presName="sp" presStyleCnt="0"/>
      <dgm:spPr/>
    </dgm:pt>
    <dgm:pt modelId="{B7EB223F-5642-4341-B6D7-E2F1B94FE420}" type="pres">
      <dgm:prSet presAssocID="{9E14BC9D-759C-4E1A-A534-DDDF2095F07B}" presName="arrowAndChildren" presStyleCnt="0"/>
      <dgm:spPr/>
    </dgm:pt>
    <dgm:pt modelId="{5225A6EC-606C-41D5-A50D-09D3FC7301B2}" type="pres">
      <dgm:prSet presAssocID="{9E14BC9D-759C-4E1A-A534-DDDF2095F07B}" presName="parentTextArrow" presStyleLbl="node1" presStyleIdx="2" presStyleCnt="3"/>
      <dgm:spPr/>
      <dgm:t>
        <a:bodyPr/>
        <a:lstStyle/>
        <a:p>
          <a:endParaRPr lang="en-IN"/>
        </a:p>
      </dgm:t>
    </dgm:pt>
  </dgm:ptLst>
  <dgm:cxnLst>
    <dgm:cxn modelId="{8F89DBCF-18AD-4FDC-BA88-36BDFEAEF57D}" type="presOf" srcId="{5568FE5F-F73F-4A3E-8A40-1C1F170F10EF}" destId="{DD95E01A-908C-4F63-B730-F7E93A694E81}" srcOrd="0" destOrd="0" presId="urn:microsoft.com/office/officeart/2005/8/layout/process4"/>
    <dgm:cxn modelId="{3BBCD92D-8B1D-450D-9F0D-0F8A2F6263B7}" type="presOf" srcId="{E5ED4EEE-DBB4-4BCE-8CC3-3741D85D97A8}" destId="{51DBBCBF-342F-472E-B67C-3544A77516F3}" srcOrd="0" destOrd="0" presId="urn:microsoft.com/office/officeart/2005/8/layout/process4"/>
    <dgm:cxn modelId="{5BA05668-3EAB-43AE-9AD1-71F434C006B1}" srcId="{E5ED4EEE-DBB4-4BCE-8CC3-3741D85D97A8}" destId="{5568FE5F-F73F-4A3E-8A40-1C1F170F10EF}" srcOrd="1" destOrd="0" parTransId="{6DF35403-380C-4EDC-9648-574467627A29}" sibTransId="{A0F2F046-1DA1-4E07-9825-1C1FF68F71A7}"/>
    <dgm:cxn modelId="{3AD3DA8E-34F2-4C34-9DB7-C092495FD328}" srcId="{E5ED4EEE-DBB4-4BCE-8CC3-3741D85D97A8}" destId="{1900097F-A0A7-4AE0-8FC1-00D9A91A4668}" srcOrd="2" destOrd="0" parTransId="{1F805611-5308-45C5-9DDB-B9D21B5DEE5C}" sibTransId="{14110906-FF9A-41E6-8741-BDA4E0DAA7E8}"/>
    <dgm:cxn modelId="{9F546AFC-6413-4190-860C-05DD5D5FB623}" srcId="{E5ED4EEE-DBB4-4BCE-8CC3-3741D85D97A8}" destId="{9E14BC9D-759C-4E1A-A534-DDDF2095F07B}" srcOrd="0" destOrd="0" parTransId="{C954A9BF-5289-4D96-9376-DF8281C9214A}" sibTransId="{1E1DC0F9-80B0-4EF1-B9B8-C0F4A5ECF745}"/>
    <dgm:cxn modelId="{6C3DE0FA-3026-48A7-AF85-A3046DB96D0F}" type="presOf" srcId="{1900097F-A0A7-4AE0-8FC1-00D9A91A4668}" destId="{7AFCF8E4-BB7A-46DC-A73F-224B02A59C0E}" srcOrd="0" destOrd="0" presId="urn:microsoft.com/office/officeart/2005/8/layout/process4"/>
    <dgm:cxn modelId="{661B6536-2731-455A-BE0A-32D46A7FC0BB}" type="presOf" srcId="{9E14BC9D-759C-4E1A-A534-DDDF2095F07B}" destId="{5225A6EC-606C-41D5-A50D-09D3FC7301B2}" srcOrd="0" destOrd="0" presId="urn:microsoft.com/office/officeart/2005/8/layout/process4"/>
    <dgm:cxn modelId="{8BFF7BBD-9DAC-4EBB-91FF-0035B60850F9}" type="presParOf" srcId="{51DBBCBF-342F-472E-B67C-3544A77516F3}" destId="{78BB565D-E710-407B-85BD-F3ADE9526709}" srcOrd="0" destOrd="0" presId="urn:microsoft.com/office/officeart/2005/8/layout/process4"/>
    <dgm:cxn modelId="{740F5633-8058-4DBD-9B21-58112EF437F7}" type="presParOf" srcId="{78BB565D-E710-407B-85BD-F3ADE9526709}" destId="{7AFCF8E4-BB7A-46DC-A73F-224B02A59C0E}" srcOrd="0" destOrd="0" presId="urn:microsoft.com/office/officeart/2005/8/layout/process4"/>
    <dgm:cxn modelId="{0BC899AC-B1F1-4B82-A703-F7D9B9E98F16}" type="presParOf" srcId="{51DBBCBF-342F-472E-B67C-3544A77516F3}" destId="{31E1AB87-1E59-4C85-974E-99FD4DE476DF}" srcOrd="1" destOrd="0" presId="urn:microsoft.com/office/officeart/2005/8/layout/process4"/>
    <dgm:cxn modelId="{216CA61F-836D-4C66-A61B-A1BCB1034B2C}" type="presParOf" srcId="{51DBBCBF-342F-472E-B67C-3544A77516F3}" destId="{292208E7-035C-470F-8FD9-29AE5BFF1C40}" srcOrd="2" destOrd="0" presId="urn:microsoft.com/office/officeart/2005/8/layout/process4"/>
    <dgm:cxn modelId="{798523DE-D834-4379-B93F-E61BC82853B6}" type="presParOf" srcId="{292208E7-035C-470F-8FD9-29AE5BFF1C40}" destId="{DD95E01A-908C-4F63-B730-F7E93A694E81}" srcOrd="0" destOrd="0" presId="urn:microsoft.com/office/officeart/2005/8/layout/process4"/>
    <dgm:cxn modelId="{51FE5455-891E-459C-8D84-E63F31BB2BD4}" type="presParOf" srcId="{51DBBCBF-342F-472E-B67C-3544A77516F3}" destId="{D54510B6-229A-441C-8A7D-0CA64693E905}" srcOrd="3" destOrd="0" presId="urn:microsoft.com/office/officeart/2005/8/layout/process4"/>
    <dgm:cxn modelId="{F972AAEF-F39E-4317-8EB0-208156FCD9DB}" type="presParOf" srcId="{51DBBCBF-342F-472E-B67C-3544A77516F3}" destId="{B7EB223F-5642-4341-B6D7-E2F1B94FE420}" srcOrd="4" destOrd="0" presId="urn:microsoft.com/office/officeart/2005/8/layout/process4"/>
    <dgm:cxn modelId="{F75965BA-7C12-47D8-BC7F-9EE83F607837}" type="presParOf" srcId="{B7EB223F-5642-4341-B6D7-E2F1B94FE420}" destId="{5225A6EC-606C-41D5-A50D-09D3FC7301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929131-C2B7-4C61-86BF-3A731850FDB7}">
      <dsp:nvSpPr>
        <dsp:cNvPr id="0" name=""/>
        <dsp:cNvSpPr/>
      </dsp:nvSpPr>
      <dsp:spPr>
        <a:xfrm rot="16200000">
          <a:off x="-1629960" y="1633649"/>
          <a:ext cx="4724399" cy="1457101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5328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General introduction to entrepreneurship</a:t>
          </a:r>
          <a:endParaRPr lang="en-IN" sz="1300" b="1" kern="1200" dirty="0">
            <a:solidFill>
              <a:schemeClr val="tx1"/>
            </a:solidFill>
          </a:endParaRPr>
        </a:p>
      </dsp:txBody>
      <dsp:txXfrm rot="16200000">
        <a:off x="-1629960" y="1633649"/>
        <a:ext cx="4724399" cy="1457101"/>
      </dsp:txXfrm>
    </dsp:sp>
    <dsp:sp modelId="{07395749-A7AA-41D5-84AF-5376A1F23C80}">
      <dsp:nvSpPr>
        <dsp:cNvPr id="0" name=""/>
        <dsp:cNvSpPr/>
      </dsp:nvSpPr>
      <dsp:spPr>
        <a:xfrm rot="16200000">
          <a:off x="-63576" y="1633649"/>
          <a:ext cx="4724399" cy="1457101"/>
        </a:xfrm>
        <a:prstGeom prst="flowChartManualOperation">
          <a:avLst/>
        </a:prstGeom>
        <a:solidFill>
          <a:schemeClr val="accent3">
            <a:hueOff val="-2760720"/>
            <a:satOff val="-7277"/>
            <a:lumOff val="-1882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5328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Motivation training	</a:t>
          </a:r>
          <a:endParaRPr lang="en-IN" sz="1300" b="1" kern="1200" dirty="0">
            <a:solidFill>
              <a:schemeClr val="tx1"/>
            </a:solidFill>
          </a:endParaRPr>
        </a:p>
      </dsp:txBody>
      <dsp:txXfrm rot="16200000">
        <a:off x="-63576" y="1633649"/>
        <a:ext cx="4724399" cy="1457101"/>
      </dsp:txXfrm>
    </dsp:sp>
    <dsp:sp modelId="{853E8683-C2B1-4C21-8F4F-3589C2C23B73}">
      <dsp:nvSpPr>
        <dsp:cNvPr id="0" name=""/>
        <dsp:cNvSpPr/>
      </dsp:nvSpPr>
      <dsp:spPr>
        <a:xfrm rot="16200000">
          <a:off x="1502807" y="1633649"/>
          <a:ext cx="4724399" cy="1457101"/>
        </a:xfrm>
        <a:prstGeom prst="flowChartManualOperation">
          <a:avLst/>
        </a:prstGeom>
        <a:solidFill>
          <a:schemeClr val="accent3">
            <a:hueOff val="-5521439"/>
            <a:satOff val="-14554"/>
            <a:lumOff val="-3765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5328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Management skills	</a:t>
          </a:r>
          <a:endParaRPr lang="en-IN" sz="1300" b="1" kern="1200" dirty="0">
            <a:solidFill>
              <a:schemeClr val="tx1"/>
            </a:solidFill>
          </a:endParaRPr>
        </a:p>
      </dsp:txBody>
      <dsp:txXfrm rot="16200000">
        <a:off x="1502807" y="1633649"/>
        <a:ext cx="4724399" cy="1457101"/>
      </dsp:txXfrm>
    </dsp:sp>
    <dsp:sp modelId="{6A8CB8FE-7E85-4F74-97CE-B93B23081311}">
      <dsp:nvSpPr>
        <dsp:cNvPr id="0" name=""/>
        <dsp:cNvSpPr/>
      </dsp:nvSpPr>
      <dsp:spPr>
        <a:xfrm rot="16200000">
          <a:off x="3069192" y="1633649"/>
          <a:ext cx="4724399" cy="1457101"/>
        </a:xfrm>
        <a:prstGeom prst="flowChartManualOperation">
          <a:avLst/>
        </a:prstGeom>
        <a:solidFill>
          <a:schemeClr val="accent3">
            <a:hueOff val="-8282159"/>
            <a:satOff val="-21831"/>
            <a:lumOff val="-5647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5328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Support system and procedure</a:t>
          </a:r>
          <a:endParaRPr lang="en-IN" sz="1300" b="1" kern="1200" dirty="0">
            <a:solidFill>
              <a:schemeClr val="tx1"/>
            </a:solidFill>
          </a:endParaRPr>
        </a:p>
      </dsp:txBody>
      <dsp:txXfrm rot="16200000">
        <a:off x="3069192" y="1633649"/>
        <a:ext cx="4724399" cy="1457101"/>
      </dsp:txXfrm>
    </dsp:sp>
    <dsp:sp modelId="{C2CC8163-0FE2-441D-9247-10ACB85A2612}">
      <dsp:nvSpPr>
        <dsp:cNvPr id="0" name=""/>
        <dsp:cNvSpPr/>
      </dsp:nvSpPr>
      <dsp:spPr>
        <a:xfrm rot="16200000">
          <a:off x="4635576" y="1633649"/>
          <a:ext cx="4724399" cy="1457101"/>
        </a:xfrm>
        <a:prstGeom prst="flowChartManualOperation">
          <a:avLst/>
        </a:prstGeom>
        <a:solidFill>
          <a:schemeClr val="accent3">
            <a:hueOff val="-11042878"/>
            <a:satOff val="-29108"/>
            <a:lumOff val="-753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5328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Fundamentals of project feasibility</a:t>
          </a:r>
          <a:endParaRPr lang="en-IN" sz="1300" b="1" kern="1200" dirty="0">
            <a:solidFill>
              <a:schemeClr val="tx1"/>
            </a:solidFill>
          </a:endParaRPr>
        </a:p>
      </dsp:txBody>
      <dsp:txXfrm rot="16200000">
        <a:off x="4635576" y="1633649"/>
        <a:ext cx="4724399" cy="1457101"/>
      </dsp:txXfrm>
    </dsp:sp>
    <dsp:sp modelId="{CE15EDA5-BC50-44B2-9078-059706F08C4D}">
      <dsp:nvSpPr>
        <dsp:cNvPr id="0" name=""/>
        <dsp:cNvSpPr/>
      </dsp:nvSpPr>
      <dsp:spPr>
        <a:xfrm rot="16200000">
          <a:off x="6201960" y="1633649"/>
          <a:ext cx="4724399" cy="1457101"/>
        </a:xfrm>
        <a:prstGeom prst="flowChartManualOperation">
          <a:avLst/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5328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Plant visits</a:t>
          </a:r>
          <a:endParaRPr lang="en-IN" sz="1300" b="1" kern="1200" dirty="0">
            <a:solidFill>
              <a:schemeClr val="tx1"/>
            </a:solidFill>
          </a:endParaRPr>
        </a:p>
      </dsp:txBody>
      <dsp:txXfrm rot="16200000">
        <a:off x="6201960" y="1633649"/>
        <a:ext cx="4724399" cy="14571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FCF8E4-BB7A-46DC-A73F-224B02A59C0E}">
      <dsp:nvSpPr>
        <dsp:cNvPr id="0" name=""/>
        <dsp:cNvSpPr/>
      </dsp:nvSpPr>
      <dsp:spPr>
        <a:xfrm>
          <a:off x="0" y="3482216"/>
          <a:ext cx="8229599" cy="11429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Post training phase</a:t>
          </a:r>
          <a:endParaRPr lang="en-IN" sz="2800" b="1" kern="1200" dirty="0">
            <a:solidFill>
              <a:schemeClr val="tx1"/>
            </a:solidFill>
          </a:endParaRPr>
        </a:p>
      </dsp:txBody>
      <dsp:txXfrm>
        <a:off x="0" y="3482216"/>
        <a:ext cx="8229599" cy="1142941"/>
      </dsp:txXfrm>
    </dsp:sp>
    <dsp:sp modelId="{DD95E01A-908C-4F63-B730-F7E93A694E81}">
      <dsp:nvSpPr>
        <dsp:cNvPr id="0" name=""/>
        <dsp:cNvSpPr/>
      </dsp:nvSpPr>
      <dsp:spPr>
        <a:xfrm rot="10800000">
          <a:off x="0" y="1741516"/>
          <a:ext cx="8229599" cy="1757843"/>
        </a:xfrm>
        <a:prstGeom prst="upArrowCallout">
          <a:avLst/>
        </a:prstGeom>
        <a:solidFill>
          <a:schemeClr val="accent2">
            <a:hueOff val="4765848"/>
            <a:satOff val="9751"/>
            <a:lumOff val="3725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Training phase</a:t>
          </a:r>
          <a:endParaRPr lang="en-IN" sz="2800" b="1" kern="1200" dirty="0">
            <a:solidFill>
              <a:schemeClr val="tx1"/>
            </a:solidFill>
          </a:endParaRPr>
        </a:p>
      </dsp:txBody>
      <dsp:txXfrm rot="10800000">
        <a:off x="0" y="1741516"/>
        <a:ext cx="8229599" cy="1757843"/>
      </dsp:txXfrm>
    </dsp:sp>
    <dsp:sp modelId="{5225A6EC-606C-41D5-A50D-09D3FC7301B2}">
      <dsp:nvSpPr>
        <dsp:cNvPr id="0" name=""/>
        <dsp:cNvSpPr/>
      </dsp:nvSpPr>
      <dsp:spPr>
        <a:xfrm rot="10800000">
          <a:off x="0" y="817"/>
          <a:ext cx="8229599" cy="1757843"/>
        </a:xfrm>
        <a:prstGeom prst="upArrowCallout">
          <a:avLst/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Pre training phase</a:t>
          </a:r>
          <a:endParaRPr lang="en-IN" sz="2800" b="1" kern="1200" dirty="0">
            <a:solidFill>
              <a:schemeClr val="tx1"/>
            </a:solidFill>
          </a:endParaRPr>
        </a:p>
      </dsp:txBody>
      <dsp:txXfrm rot="10800000">
        <a:off x="0" y="817"/>
        <a:ext cx="8229599" cy="1757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799FD2F-E6E8-4DBB-AE3B-716B22C5116F}" type="datetimeFigureOut">
              <a:rPr lang="en-US"/>
              <a:pPr>
                <a:defRPr/>
              </a:pPr>
              <a:t>9/23/2019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C0F018B-E4B1-469A-9991-20FD10F7AEA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IN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EDB826-2335-44C8-A3C4-6351B52938BA}" type="slidenum">
              <a:rPr lang="en-IN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D5A1D-BC1A-4A9D-A58B-80EC7E85C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C6C91-F355-4694-9E37-5B8F06AF6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D2C7C-AF32-4B65-BC29-BF4A7D0FB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304FB-074F-4EA2-B284-E6E50D8A6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CD15-DC9F-42AB-B65B-8ACFFDD7B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C6B56-D9AF-4805-A086-A47365095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D6A83-6EE8-46AA-A80C-AE0987720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03442-E0D0-4516-B437-3BC70A1AC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AD75B-10E7-4DBB-A636-83A3A8524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B0677-AC3A-4ABA-B0EA-F323DE392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7A798-1E16-4C58-A548-6406EFA29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656FE7D9-1580-468E-BFCC-72B8B4758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3" r:id="rId2"/>
    <p:sldLayoutId id="2147483839" r:id="rId3"/>
    <p:sldLayoutId id="2147483834" r:id="rId4"/>
    <p:sldLayoutId id="2147483835" r:id="rId5"/>
    <p:sldLayoutId id="2147483836" r:id="rId6"/>
    <p:sldLayoutId id="2147483840" r:id="rId7"/>
    <p:sldLayoutId id="2147483841" r:id="rId8"/>
    <p:sldLayoutId id="2147483842" r:id="rId9"/>
    <p:sldLayoutId id="2147483837" r:id="rId10"/>
    <p:sldLayoutId id="21474838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8077200" cy="167335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FACTORS AFFECTING ENTREPRENEURIAL GROWTH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3. Government actions</a:t>
            </a:r>
            <a:endParaRPr lang="en-IN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algn="just" eaLnBrk="1" hangingPunct="1"/>
            <a:endParaRPr lang="en-US" sz="4000" smtClean="0"/>
          </a:p>
          <a:p>
            <a:pPr algn="just" eaLnBrk="1" hangingPunct="1"/>
            <a:r>
              <a:rPr lang="en-US" sz="4000" smtClean="0"/>
              <a:t>Government actions or failure to act influence both economic and non-economic factors entrepreneurship.</a:t>
            </a:r>
            <a:endParaRPr lang="en-IN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8077200" cy="167335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ENTREPRENEURSHIP DEVELOPMENT PROGRAMME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/>
              <a:t>Entrepreneurship Development Programme</a:t>
            </a:r>
            <a:endParaRPr lang="en-IN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EDP is a programme meant to develop </a:t>
            </a:r>
            <a:r>
              <a:rPr lang="en-US" b="1" smtClean="0"/>
              <a:t>entrepreneurial abilities</a:t>
            </a:r>
            <a:r>
              <a:rPr lang="en-US" smtClean="0"/>
              <a:t> among the people.</a:t>
            </a:r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It refers to </a:t>
            </a:r>
            <a:r>
              <a:rPr lang="en-US" b="1" smtClean="0"/>
              <a:t>inculcation, development and polishing of entrepreneurial skills </a:t>
            </a:r>
            <a:r>
              <a:rPr lang="en-US" smtClean="0"/>
              <a:t>into a person needed to establish and successfully run his/her enterprise.</a:t>
            </a:r>
          </a:p>
          <a:p>
            <a:pPr algn="just" eaLnBrk="1" hangingPunct="1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Need for EDP</a:t>
            </a:r>
            <a:endParaRPr lang="en-IN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mtClean="0"/>
              <a:t>Creation of employment opportunities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Capital formation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Balanced regional development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Use of local resources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Improvement in per capita income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Importance of EDP</a:t>
            </a:r>
            <a:endParaRPr lang="en-IN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mtClean="0"/>
              <a:t>Increases abilities of entrepreneurs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Improves performance to the maximum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Helps in adopting new techniques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Helps in achieving standardization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Reduces fatigue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Objectives of EDP</a:t>
            </a:r>
            <a:endParaRPr lang="en-IN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mtClean="0"/>
              <a:t>Develop and strengthen entrepreneurial quality.</a:t>
            </a:r>
          </a:p>
          <a:p>
            <a:pPr algn="just"/>
            <a:r>
              <a:rPr lang="en-US" smtClean="0"/>
              <a:t>Analyze environmental setup.</a:t>
            </a:r>
          </a:p>
          <a:p>
            <a:pPr algn="just"/>
            <a:r>
              <a:rPr lang="en-US" smtClean="0"/>
              <a:t>Formulate project.</a:t>
            </a:r>
          </a:p>
          <a:p>
            <a:pPr algn="just"/>
            <a:r>
              <a:rPr lang="en-US" smtClean="0"/>
              <a:t>Understand the procedure involved in setting up a small scale industry.</a:t>
            </a:r>
          </a:p>
          <a:p>
            <a:pPr algn="just"/>
            <a:r>
              <a:rPr lang="en-US" smtClean="0"/>
              <a:t>Know the pros and cons in becoming an entrepreneur.</a:t>
            </a:r>
          </a:p>
          <a:p>
            <a:pPr algn="just"/>
            <a:r>
              <a:rPr lang="en-US" smtClean="0"/>
              <a:t>Emphasize on entrepreneurialdiscpline.</a:t>
            </a:r>
          </a:p>
          <a:p>
            <a:pPr algn="just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Other objectives of EDP</a:t>
            </a:r>
            <a:endParaRPr lang="en-IN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smtClean="0"/>
              <a:t>Lets entrepreneurs to reset their objectives and strive for realization.</a:t>
            </a:r>
          </a:p>
          <a:p>
            <a:pPr algn="just"/>
            <a:r>
              <a:rPr lang="en-US" sz="2800" smtClean="0"/>
              <a:t>Preparing entrepreneurs to accept uncertainties in running a business.</a:t>
            </a:r>
          </a:p>
          <a:p>
            <a:pPr algn="just"/>
            <a:r>
              <a:rPr lang="en-US" sz="2800" smtClean="0"/>
              <a:t>Enable decision making.</a:t>
            </a:r>
          </a:p>
          <a:p>
            <a:pPr algn="just"/>
            <a:r>
              <a:rPr lang="en-US" sz="2800" smtClean="0"/>
              <a:t>Enable effective communication.</a:t>
            </a:r>
          </a:p>
          <a:p>
            <a:pPr algn="just"/>
            <a:r>
              <a:rPr lang="en-US" sz="2800" smtClean="0"/>
              <a:t>Develop a broad vision about business.</a:t>
            </a:r>
          </a:p>
          <a:p>
            <a:pPr algn="just"/>
            <a:r>
              <a:rPr lang="en-US" sz="2800" smtClean="0"/>
              <a:t>Develop passion for integrity and honesty.</a:t>
            </a:r>
          </a:p>
          <a:p>
            <a:pPr algn="just"/>
            <a:r>
              <a:rPr lang="en-US" sz="2800" smtClean="0"/>
              <a:t>Learn compliance with law.</a:t>
            </a:r>
          </a:p>
          <a:p>
            <a:pPr algn="just"/>
            <a:r>
              <a:rPr lang="en-US" sz="2800" smtClean="0"/>
              <a:t>Subscribe industrial democracy.</a:t>
            </a:r>
            <a:endParaRPr lang="en-IN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Course contents - EDP</a:t>
            </a:r>
            <a:endParaRPr lang="en-IN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625975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endParaRPr lang="en-US" smtClean="0"/>
          </a:p>
          <a:p>
            <a:pPr algn="just"/>
            <a:endParaRPr lang="en-US" smtClean="0"/>
          </a:p>
          <a:p>
            <a:pPr algn="just"/>
            <a:endParaRPr lang="en-US" smtClean="0"/>
          </a:p>
          <a:p>
            <a:pPr algn="just"/>
            <a:endParaRPr lang="en-IN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1752600"/>
          <a:ext cx="9296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Course contents - EDP</a:t>
            </a:r>
            <a:endParaRPr lang="en-IN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625975"/>
          </a:xfrm>
        </p:spPr>
        <p:txBody>
          <a:bodyPr/>
          <a:lstStyle/>
          <a:p>
            <a:pPr algn="just"/>
            <a:r>
              <a:rPr lang="en-US" smtClean="0"/>
              <a:t>General introduction to entrepreneurship :</a:t>
            </a:r>
          </a:p>
          <a:p>
            <a:pPr lvl="1" algn="just"/>
            <a:r>
              <a:rPr lang="en-US" smtClean="0"/>
              <a:t>General knowledge of entrepreneurships</a:t>
            </a:r>
          </a:p>
          <a:p>
            <a:pPr lvl="1" algn="just"/>
            <a:r>
              <a:rPr lang="en-US" smtClean="0"/>
              <a:t>Role of entrepreneur in economic development</a:t>
            </a:r>
          </a:p>
          <a:p>
            <a:pPr lvl="1" algn="just"/>
            <a:r>
              <a:rPr lang="en-US" smtClean="0"/>
              <a:t>Entrepreneurial  behaviour</a:t>
            </a:r>
          </a:p>
          <a:p>
            <a:pPr algn="just"/>
            <a:endParaRPr lang="en-US" smtClean="0"/>
          </a:p>
          <a:p>
            <a:pPr algn="just"/>
            <a:endParaRPr lang="en-US" smtClean="0"/>
          </a:p>
          <a:p>
            <a:pPr algn="just"/>
            <a:r>
              <a:rPr lang="en-US" smtClean="0"/>
              <a:t>Motivation training :</a:t>
            </a:r>
          </a:p>
          <a:p>
            <a:pPr lvl="1" algn="just"/>
            <a:r>
              <a:rPr lang="en-US" smtClean="0"/>
              <a:t>Induces need for achievement</a:t>
            </a:r>
          </a:p>
          <a:p>
            <a:pPr lvl="1" algn="just"/>
            <a:r>
              <a:rPr lang="en-US" smtClean="0"/>
              <a:t>Successful entrepreneurs share their experience</a:t>
            </a:r>
          </a:p>
          <a:p>
            <a:pPr algn="just"/>
            <a:endParaRPr lang="en-US" smtClean="0"/>
          </a:p>
          <a:p>
            <a:pPr algn="just"/>
            <a:endParaRPr lang="en-US" smtClean="0"/>
          </a:p>
          <a:p>
            <a:pPr algn="just"/>
            <a:endParaRPr lang="en-US" smtClean="0"/>
          </a:p>
          <a:p>
            <a:pPr algn="just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Course contents - EDP</a:t>
            </a:r>
            <a:endParaRPr lang="en-IN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625975"/>
          </a:xfrm>
        </p:spPr>
        <p:txBody>
          <a:bodyPr/>
          <a:lstStyle/>
          <a:p>
            <a:pPr algn="just"/>
            <a:r>
              <a:rPr lang="en-US" smtClean="0"/>
              <a:t>Management skills : </a:t>
            </a:r>
          </a:p>
          <a:p>
            <a:pPr lvl="1" algn="just"/>
            <a:r>
              <a:rPr lang="en-US" smtClean="0"/>
              <a:t>Managerial skills like finance, production and marketing  are imparted </a:t>
            </a:r>
          </a:p>
          <a:p>
            <a:pPr algn="just"/>
            <a:endParaRPr lang="en-US" smtClean="0"/>
          </a:p>
          <a:p>
            <a:pPr algn="just"/>
            <a:endParaRPr lang="en-US" smtClean="0"/>
          </a:p>
          <a:p>
            <a:pPr algn="just"/>
            <a:r>
              <a:rPr lang="en-US" smtClean="0"/>
              <a:t>Support system and procedure :</a:t>
            </a:r>
          </a:p>
          <a:p>
            <a:pPr lvl="1" algn="just"/>
            <a:r>
              <a:rPr lang="en-US" smtClean="0"/>
              <a:t>Exposure on support available from different institutions and agencies </a:t>
            </a:r>
          </a:p>
          <a:p>
            <a:pPr lvl="1" algn="just"/>
            <a:r>
              <a:rPr lang="en-US" smtClean="0"/>
              <a:t>Procedure for approaching is also taught</a:t>
            </a:r>
          </a:p>
          <a:p>
            <a:pPr lvl="1" algn="just"/>
            <a:endParaRPr lang="en-US" smtClean="0"/>
          </a:p>
          <a:p>
            <a:pPr algn="just"/>
            <a:endParaRPr lang="en-US" smtClean="0"/>
          </a:p>
          <a:p>
            <a:pPr algn="just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1.Economic Factors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n-US" sz="3600" smtClean="0"/>
              <a:t>Capital</a:t>
            </a:r>
          </a:p>
          <a:p>
            <a:pPr algn="just" eaLnBrk="1" hangingPunct="1">
              <a:buFont typeface="Arial" charset="0"/>
              <a:buChar char="•"/>
            </a:pPr>
            <a:endParaRPr lang="en-US" sz="3600" smtClean="0"/>
          </a:p>
          <a:p>
            <a:pPr algn="just" eaLnBrk="1" hangingPunct="1">
              <a:buFont typeface="Arial" charset="0"/>
              <a:buChar char="•"/>
            </a:pPr>
            <a:r>
              <a:rPr lang="en-US" sz="3600" smtClean="0"/>
              <a:t>Labour</a:t>
            </a:r>
          </a:p>
          <a:p>
            <a:pPr algn="just" eaLnBrk="1" hangingPunct="1">
              <a:buFont typeface="Arial" charset="0"/>
              <a:buChar char="•"/>
            </a:pPr>
            <a:endParaRPr lang="en-US" sz="3600" smtClean="0"/>
          </a:p>
          <a:p>
            <a:pPr algn="just" eaLnBrk="1" hangingPunct="1">
              <a:buFont typeface="Arial" charset="0"/>
              <a:buChar char="•"/>
            </a:pPr>
            <a:r>
              <a:rPr lang="en-US" sz="3600" smtClean="0"/>
              <a:t>Raw materials</a:t>
            </a:r>
          </a:p>
          <a:p>
            <a:pPr algn="just" eaLnBrk="1" hangingPunct="1">
              <a:buFont typeface="Arial" charset="0"/>
              <a:buChar char="•"/>
            </a:pPr>
            <a:endParaRPr lang="en-US" sz="3600" smtClean="0"/>
          </a:p>
          <a:p>
            <a:pPr algn="just" eaLnBrk="1" hangingPunct="1">
              <a:buFont typeface="Arial" charset="0"/>
              <a:buChar char="•"/>
            </a:pPr>
            <a:r>
              <a:rPr lang="en-US" sz="3600" smtClean="0"/>
              <a:t>Market</a:t>
            </a:r>
          </a:p>
          <a:p>
            <a:pPr algn="just" eaLnBrk="1" hangingPunct="1">
              <a:buFont typeface="Arial" charset="0"/>
              <a:buChar char="•"/>
            </a:pP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Course contents - EDP</a:t>
            </a:r>
            <a:endParaRPr lang="en-IN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625975"/>
          </a:xfrm>
        </p:spPr>
        <p:txBody>
          <a:bodyPr/>
          <a:lstStyle/>
          <a:p>
            <a:pPr algn="just"/>
            <a:r>
              <a:rPr lang="en-US" smtClean="0"/>
              <a:t>Fundamentals of project feasibility study :</a:t>
            </a:r>
          </a:p>
          <a:p>
            <a:pPr lvl="1" algn="just"/>
            <a:r>
              <a:rPr lang="en-US" smtClean="0"/>
              <a:t>Provided guidelines on effective analysis of feasibility or viability of a project</a:t>
            </a:r>
          </a:p>
          <a:p>
            <a:pPr lvl="1" algn="just"/>
            <a:r>
              <a:rPr lang="en-US" smtClean="0"/>
              <a:t>Feasibility is tested from the viewpoint of marketing, organization, technical, financial and social aspects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Plant visits :</a:t>
            </a:r>
          </a:p>
          <a:p>
            <a:pPr lvl="1" algn="just"/>
            <a:r>
              <a:rPr lang="en-US" smtClean="0"/>
              <a:t>Helps in knowing about entrepreneur behavior, personality, thoughts and aspirations</a:t>
            </a:r>
          </a:p>
          <a:p>
            <a:pPr algn="just"/>
            <a:endParaRPr lang="en-US" smtClean="0"/>
          </a:p>
          <a:p>
            <a:pPr algn="just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Phases of EDPs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Pre-training phase</a:t>
            </a:r>
            <a:endParaRPr lang="en-IN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76200" y="1470025"/>
            <a:ext cx="9067800" cy="5387975"/>
          </a:xfrm>
        </p:spPr>
        <p:txBody>
          <a:bodyPr/>
          <a:lstStyle/>
          <a:p>
            <a:pPr algn="just"/>
            <a:r>
              <a:rPr lang="en-US" sz="2400" smtClean="0"/>
              <a:t>Activities and preparations required to launch the training programme comes under this phase.</a:t>
            </a:r>
          </a:p>
          <a:p>
            <a:pPr algn="just"/>
            <a:endParaRPr lang="en-US" sz="2400" smtClean="0"/>
          </a:p>
          <a:p>
            <a:pPr algn="just"/>
            <a:r>
              <a:rPr lang="en-US" sz="2400" smtClean="0"/>
              <a:t>It includes :</a:t>
            </a:r>
          </a:p>
          <a:p>
            <a:pPr lvl="1" algn="just"/>
            <a:r>
              <a:rPr lang="en-US" sz="2000" smtClean="0"/>
              <a:t>Formation of </a:t>
            </a:r>
            <a:r>
              <a:rPr lang="en-US" sz="2000" b="1" smtClean="0"/>
              <a:t>selection committee </a:t>
            </a:r>
            <a:r>
              <a:rPr lang="en-US" sz="2000" smtClean="0"/>
              <a:t>for selecting trainees</a:t>
            </a:r>
          </a:p>
          <a:p>
            <a:pPr lvl="1" algn="just"/>
            <a:r>
              <a:rPr lang="en-US" sz="2000" smtClean="0"/>
              <a:t>Selection of </a:t>
            </a:r>
            <a:r>
              <a:rPr lang="en-US" sz="2000" b="1" smtClean="0"/>
              <a:t>tools, techniques </a:t>
            </a:r>
            <a:r>
              <a:rPr lang="en-US" sz="2000" smtClean="0"/>
              <a:t>to select entrepreneurs</a:t>
            </a:r>
          </a:p>
          <a:p>
            <a:pPr lvl="1" algn="just"/>
            <a:r>
              <a:rPr lang="en-US" sz="2000" b="1" smtClean="0"/>
              <a:t>Selection</a:t>
            </a:r>
            <a:r>
              <a:rPr lang="en-US" sz="2000" smtClean="0"/>
              <a:t> of entrepreneurs</a:t>
            </a:r>
          </a:p>
          <a:p>
            <a:pPr lvl="1" algn="just"/>
            <a:r>
              <a:rPr lang="en-US" sz="2000" smtClean="0"/>
              <a:t>Tie-up of </a:t>
            </a:r>
            <a:r>
              <a:rPr lang="en-US" sz="2000" b="1" smtClean="0"/>
              <a:t>guest faculty </a:t>
            </a:r>
            <a:r>
              <a:rPr lang="en-US" sz="2000" smtClean="0"/>
              <a:t>for the training purpose</a:t>
            </a:r>
          </a:p>
          <a:p>
            <a:pPr lvl="1" algn="just"/>
            <a:r>
              <a:rPr lang="en-US" sz="2000" smtClean="0"/>
              <a:t>Arrangement of </a:t>
            </a:r>
            <a:r>
              <a:rPr lang="en-US" sz="2000" b="1" smtClean="0"/>
              <a:t>infrastructure</a:t>
            </a:r>
          </a:p>
          <a:p>
            <a:pPr lvl="1" algn="just"/>
            <a:r>
              <a:rPr lang="en-US" sz="2000" smtClean="0"/>
              <a:t>Arrangement for </a:t>
            </a:r>
            <a:r>
              <a:rPr lang="en-US" sz="2000" b="1" smtClean="0"/>
              <a:t>inauguration</a:t>
            </a:r>
          </a:p>
          <a:p>
            <a:pPr lvl="1" algn="just"/>
            <a:r>
              <a:rPr lang="en-US" sz="2000" smtClean="0"/>
              <a:t>Arrangement for </a:t>
            </a:r>
            <a:r>
              <a:rPr lang="en-US" sz="2000" b="1" smtClean="0"/>
              <a:t>publicity</a:t>
            </a:r>
          </a:p>
          <a:p>
            <a:pPr lvl="1" algn="just"/>
            <a:r>
              <a:rPr lang="en-US" sz="2000" smtClean="0"/>
              <a:t>Development of </a:t>
            </a:r>
            <a:r>
              <a:rPr lang="en-US" sz="2000" b="1" smtClean="0"/>
              <a:t>application form</a:t>
            </a:r>
          </a:p>
          <a:p>
            <a:pPr lvl="1" algn="just"/>
            <a:r>
              <a:rPr lang="en-US" sz="2000" smtClean="0"/>
              <a:t>Finalization of </a:t>
            </a:r>
            <a:r>
              <a:rPr lang="en-US" sz="2000" b="1" smtClean="0"/>
              <a:t>training syllabus</a:t>
            </a:r>
          </a:p>
          <a:p>
            <a:pPr lvl="1" algn="just"/>
            <a:r>
              <a:rPr lang="en-US" sz="2000" b="1" smtClean="0"/>
              <a:t>Survey of opportunities </a:t>
            </a:r>
            <a:r>
              <a:rPr lang="en-US" sz="2000" smtClean="0"/>
              <a:t>in given conditions</a:t>
            </a:r>
            <a:endParaRPr lang="en-IN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Training phase</a:t>
            </a:r>
            <a:endParaRPr lang="en-IN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-76200" y="1524000"/>
            <a:ext cx="9296400" cy="5867400"/>
          </a:xfrm>
        </p:spPr>
        <p:txBody>
          <a:bodyPr/>
          <a:lstStyle/>
          <a:p>
            <a:pPr algn="just"/>
            <a:r>
              <a:rPr lang="en-US" sz="2400" smtClean="0"/>
              <a:t>It helps in bringing desirable change in the behavior of trainees.</a:t>
            </a:r>
          </a:p>
          <a:p>
            <a:pPr algn="just"/>
            <a:endParaRPr lang="en-US" sz="2400" smtClean="0"/>
          </a:p>
          <a:p>
            <a:pPr algn="just"/>
            <a:r>
              <a:rPr lang="en-US" sz="2400" smtClean="0"/>
              <a:t>The following changes are noted by the trainer among the trainees:</a:t>
            </a:r>
          </a:p>
          <a:p>
            <a:pPr lvl="1" algn="just"/>
            <a:r>
              <a:rPr lang="en-US" sz="2100" b="1" smtClean="0"/>
              <a:t>Attitudinally tuned </a:t>
            </a:r>
            <a:r>
              <a:rPr lang="en-US" sz="2100" smtClean="0"/>
              <a:t>about project idea?</a:t>
            </a:r>
          </a:p>
          <a:p>
            <a:pPr lvl="1" algn="just"/>
            <a:r>
              <a:rPr lang="en-US" sz="2100" smtClean="0"/>
              <a:t>Whether  trainee will plunge into </a:t>
            </a:r>
            <a:r>
              <a:rPr lang="en-US" sz="2100" b="1" smtClean="0"/>
              <a:t>entrepreneurial career </a:t>
            </a:r>
            <a:r>
              <a:rPr lang="en-US" sz="2100" smtClean="0"/>
              <a:t>and bear risks in it?</a:t>
            </a:r>
          </a:p>
          <a:p>
            <a:pPr lvl="1" algn="just"/>
            <a:r>
              <a:rPr lang="en-US" sz="2100" smtClean="0"/>
              <a:t>Whether there is any </a:t>
            </a:r>
            <a:r>
              <a:rPr lang="en-US" sz="2100" b="1" smtClean="0"/>
              <a:t>perceptible change </a:t>
            </a:r>
            <a:r>
              <a:rPr lang="en-US" sz="2100" smtClean="0"/>
              <a:t>in entrepreneurial outlook, skills, role..?</a:t>
            </a:r>
          </a:p>
          <a:p>
            <a:pPr lvl="1" algn="just"/>
            <a:r>
              <a:rPr lang="en-US" sz="2100" smtClean="0"/>
              <a:t>What traits the trainee </a:t>
            </a:r>
            <a:r>
              <a:rPr lang="en-US" sz="2100" b="1" smtClean="0"/>
              <a:t>lacks</a:t>
            </a:r>
            <a:r>
              <a:rPr lang="en-US" sz="2100" smtClean="0"/>
              <a:t>?</a:t>
            </a:r>
          </a:p>
          <a:p>
            <a:pPr lvl="1" algn="just"/>
            <a:r>
              <a:rPr lang="en-US" sz="2100" smtClean="0"/>
              <a:t>Whether trainee possesses </a:t>
            </a:r>
            <a:r>
              <a:rPr lang="en-US" sz="2100" b="1" smtClean="0"/>
              <a:t>knowledge</a:t>
            </a:r>
            <a:r>
              <a:rPr lang="en-US" sz="2100" smtClean="0"/>
              <a:t> of technology, resources and other aspects related to entrepreneurship?</a:t>
            </a:r>
          </a:p>
          <a:p>
            <a:pPr lvl="1" algn="just"/>
            <a:r>
              <a:rPr lang="en-US" sz="2100" smtClean="0"/>
              <a:t>Does trainee possess </a:t>
            </a:r>
            <a:r>
              <a:rPr lang="en-US" sz="2100" b="1" smtClean="0"/>
              <a:t>skill in selecting viable project </a:t>
            </a:r>
            <a:r>
              <a:rPr lang="en-US" sz="2100" smtClean="0"/>
              <a:t>and mobilize resources at right time?</a:t>
            </a:r>
          </a:p>
          <a:p>
            <a:pPr lvl="1" algn="just"/>
            <a:r>
              <a:rPr lang="en-US" sz="2100" smtClean="0"/>
              <a:t>How should he/she </a:t>
            </a:r>
            <a:r>
              <a:rPr lang="en-US" sz="2100" b="1" smtClean="0"/>
              <a:t>behave like an entrepreneur</a:t>
            </a:r>
            <a:r>
              <a:rPr lang="en-US" sz="2100" smtClean="0"/>
              <a:t>?</a:t>
            </a:r>
          </a:p>
          <a:p>
            <a:pPr lvl="1" algn="just"/>
            <a:endParaRPr lang="en-US" sz="2100" smtClean="0"/>
          </a:p>
          <a:p>
            <a:pPr lvl="1" algn="just"/>
            <a:endParaRPr lang="en-US" sz="1800" smtClean="0"/>
          </a:p>
          <a:p>
            <a:pPr lvl="1" algn="just"/>
            <a:endParaRPr lang="en-IN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Post-training phase</a:t>
            </a:r>
            <a:endParaRPr lang="en-IN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algn="just"/>
            <a:r>
              <a:rPr lang="en-US" smtClean="0"/>
              <a:t>This phase involves assessment to judge how far the </a:t>
            </a:r>
            <a:r>
              <a:rPr lang="en-US" b="1" smtClean="0"/>
              <a:t>objectives of the programme have been achieved.</a:t>
            </a:r>
          </a:p>
          <a:p>
            <a:pPr algn="just"/>
            <a:endParaRPr lang="en-US" sz="6000" smtClean="0"/>
          </a:p>
          <a:p>
            <a:pPr algn="just"/>
            <a:r>
              <a:rPr lang="en-US" smtClean="0"/>
              <a:t>This is a follow-up which :</a:t>
            </a:r>
          </a:p>
          <a:p>
            <a:pPr lvl="1" algn="just"/>
            <a:r>
              <a:rPr lang="en-US" smtClean="0"/>
              <a:t>Reviews pre-training work</a:t>
            </a:r>
          </a:p>
          <a:p>
            <a:pPr lvl="1" algn="just"/>
            <a:r>
              <a:rPr lang="en-US" smtClean="0"/>
              <a:t>Review process of training programme</a:t>
            </a:r>
          </a:p>
          <a:p>
            <a:pPr lvl="1" algn="just"/>
            <a:r>
              <a:rPr lang="en-US" smtClean="0"/>
              <a:t>Review past training approach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Evaluation of EDPs</a:t>
            </a:r>
            <a:endParaRPr lang="en-IN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mtClean="0"/>
              <a:t>There is a need to have a look at </a:t>
            </a:r>
            <a:r>
              <a:rPr lang="en-US" b="1" smtClean="0"/>
              <a:t>how many </a:t>
            </a:r>
            <a:r>
              <a:rPr lang="en-US" smtClean="0"/>
              <a:t>participants have actually </a:t>
            </a:r>
            <a:r>
              <a:rPr lang="en-US" b="1" smtClean="0"/>
              <a:t>started their own enterprises</a:t>
            </a:r>
            <a:r>
              <a:rPr lang="en-US" smtClean="0"/>
              <a:t> after completing the training.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On an average, one out of four trainees start their own enterprise(</a:t>
            </a:r>
            <a:r>
              <a:rPr lang="en-US" sz="4000" smtClean="0"/>
              <a:t>2</a:t>
            </a:r>
            <a:r>
              <a:rPr lang="en-US" smtClean="0"/>
              <a:t>6%).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About </a:t>
            </a:r>
            <a:r>
              <a:rPr lang="en-US" sz="4000" smtClean="0"/>
              <a:t>10</a:t>
            </a:r>
            <a:r>
              <a:rPr lang="en-US" smtClean="0"/>
              <a:t>% of trainees are found blocked due to various reasons.</a:t>
            </a:r>
          </a:p>
          <a:p>
            <a:pPr algn="just"/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872"/>
            <a:ext cx="9144000" cy="125272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sz="4400" dirty="0" smtClean="0"/>
              <a:t>Criteria to assess effectiveness </a:t>
            </a:r>
            <a:br>
              <a:rPr lang="en-US" sz="4400" dirty="0" smtClean="0"/>
            </a:br>
            <a:r>
              <a:rPr lang="en-US" sz="4400" dirty="0" smtClean="0"/>
              <a:t>of EDPs</a:t>
            </a:r>
            <a:endParaRPr lang="en-IN" sz="4400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5975"/>
          </a:xfrm>
        </p:spPr>
        <p:txBody>
          <a:bodyPr/>
          <a:lstStyle/>
          <a:p>
            <a:r>
              <a:rPr lang="en-US" smtClean="0"/>
              <a:t>Activity level of respondents</a:t>
            </a:r>
          </a:p>
          <a:p>
            <a:r>
              <a:rPr lang="en-US" b="1" smtClean="0"/>
              <a:t>New enterprises </a:t>
            </a:r>
            <a:r>
              <a:rPr lang="en-US" smtClean="0"/>
              <a:t>established</a:t>
            </a:r>
          </a:p>
          <a:p>
            <a:r>
              <a:rPr lang="en-US" smtClean="0"/>
              <a:t>Total </a:t>
            </a:r>
            <a:r>
              <a:rPr lang="en-US" b="1" smtClean="0"/>
              <a:t>investments</a:t>
            </a:r>
            <a:r>
              <a:rPr lang="en-US" smtClean="0"/>
              <a:t> made</a:t>
            </a:r>
          </a:p>
          <a:p>
            <a:r>
              <a:rPr lang="en-US" smtClean="0"/>
              <a:t>Investment in </a:t>
            </a:r>
            <a:r>
              <a:rPr lang="en-US" b="1" smtClean="0"/>
              <a:t>fixed assets</a:t>
            </a:r>
            <a:r>
              <a:rPr lang="en-US" smtClean="0"/>
              <a:t> made</a:t>
            </a:r>
          </a:p>
          <a:p>
            <a:r>
              <a:rPr lang="en-US" b="1" smtClean="0"/>
              <a:t>No of people employed</a:t>
            </a:r>
          </a:p>
          <a:p>
            <a:r>
              <a:rPr lang="en-US" smtClean="0"/>
              <a:t>No of jobs created</a:t>
            </a:r>
          </a:p>
          <a:p>
            <a:r>
              <a:rPr lang="en-US" smtClean="0"/>
              <a:t>Increase in </a:t>
            </a:r>
            <a:r>
              <a:rPr lang="en-US" b="1" smtClean="0"/>
              <a:t>profit</a:t>
            </a:r>
          </a:p>
          <a:p>
            <a:r>
              <a:rPr lang="en-US" smtClean="0"/>
              <a:t>Increase in </a:t>
            </a:r>
            <a:r>
              <a:rPr lang="en-US" b="1" smtClean="0"/>
              <a:t>sales</a:t>
            </a:r>
          </a:p>
          <a:p>
            <a:r>
              <a:rPr lang="en-US" b="1" smtClean="0"/>
              <a:t>Quality</a:t>
            </a:r>
            <a:r>
              <a:rPr lang="en-US" smtClean="0"/>
              <a:t> of product/service improved</a:t>
            </a:r>
          </a:p>
          <a:p>
            <a:r>
              <a:rPr lang="en-US" smtClean="0"/>
              <a:t>Quicker </a:t>
            </a:r>
            <a:r>
              <a:rPr lang="en-US" b="1" smtClean="0"/>
              <a:t>repayment of loans</a:t>
            </a:r>
            <a:endParaRPr lang="en-IN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5448"/>
            <a:ext cx="8534400" cy="1252728"/>
          </a:xfrm>
        </p:spPr>
        <p:txBody>
          <a:bodyPr/>
          <a:lstStyle/>
          <a:p>
            <a:pPr algn="just">
              <a:defRPr/>
            </a:pPr>
            <a:r>
              <a:rPr lang="en-US" dirty="0" smtClean="0"/>
              <a:t>Impact of EDP</a:t>
            </a:r>
            <a:endParaRPr lang="en-IN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-228600" y="1524000"/>
            <a:ext cx="9144000" cy="4625975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en-US" smtClean="0"/>
              <a:t>    Impact of EDP is identified by measuring the changes in entrepreneurial behavior on four dimensions : </a:t>
            </a:r>
          </a:p>
          <a:p>
            <a:pPr lvl="3"/>
            <a:r>
              <a:rPr lang="en-US" sz="3200" smtClean="0"/>
              <a:t>Planning orientation</a:t>
            </a:r>
          </a:p>
          <a:p>
            <a:pPr lvl="3"/>
            <a:endParaRPr lang="en-US" sz="1600" smtClean="0"/>
          </a:p>
          <a:p>
            <a:pPr lvl="3"/>
            <a:r>
              <a:rPr lang="en-US" sz="3200" smtClean="0"/>
              <a:t>Achievement orientation</a:t>
            </a:r>
          </a:p>
          <a:p>
            <a:pPr lvl="3"/>
            <a:endParaRPr lang="en-US" smtClean="0"/>
          </a:p>
          <a:p>
            <a:pPr lvl="3"/>
            <a:r>
              <a:rPr lang="en-US" sz="3200" smtClean="0"/>
              <a:t>Expansion orientation</a:t>
            </a:r>
          </a:p>
          <a:p>
            <a:pPr lvl="3"/>
            <a:endParaRPr lang="en-US" sz="1600" smtClean="0"/>
          </a:p>
          <a:p>
            <a:pPr lvl="3"/>
            <a:r>
              <a:rPr lang="en-US" sz="3200" smtClean="0"/>
              <a:t>Management orientation</a:t>
            </a:r>
            <a:endParaRPr lang="en-IN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Problems of </a:t>
            </a:r>
            <a:r>
              <a:rPr lang="en-US" dirty="0" smtClean="0"/>
              <a:t>EDPs</a:t>
            </a:r>
            <a:endParaRPr lang="en-IN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52400" y="1470025"/>
            <a:ext cx="8991600" cy="4625975"/>
          </a:xfrm>
        </p:spPr>
        <p:txBody>
          <a:bodyPr/>
          <a:lstStyle/>
          <a:p>
            <a:pPr algn="just"/>
            <a:r>
              <a:rPr lang="en-US" smtClean="0"/>
              <a:t>Trainer motivations are not found upto the mark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ED organizations lack in commitment and sincerity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Non conducive environment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Attitude of supporting agencies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Selection of wrong trainees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Capital</a:t>
            </a:r>
            <a:endParaRPr lang="en-IN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3600" smtClean="0"/>
              <a:t>Capital is lubricant to the process of production.</a:t>
            </a:r>
          </a:p>
          <a:p>
            <a:pPr algn="just" eaLnBrk="1" hangingPunct="1"/>
            <a:endParaRPr lang="en-US" sz="3600" smtClean="0"/>
          </a:p>
          <a:p>
            <a:pPr algn="just" eaLnBrk="1" hangingPunct="1"/>
            <a:endParaRPr lang="en-US" sz="3600" smtClean="0"/>
          </a:p>
          <a:p>
            <a:pPr algn="just" eaLnBrk="1" hangingPunct="1"/>
            <a:r>
              <a:rPr lang="en-US" sz="3600" smtClean="0"/>
              <a:t>When capital supply increases, entrepreneurship also increases.</a:t>
            </a:r>
            <a:endParaRPr lang="en-IN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Labour</a:t>
            </a:r>
            <a:endParaRPr lang="en-IN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3600" smtClean="0"/>
              <a:t>Availability of labour makes entrepreneurship attractive.</a:t>
            </a:r>
          </a:p>
          <a:p>
            <a:pPr algn="just" eaLnBrk="1" hangingPunct="1"/>
            <a:endParaRPr lang="en-US" sz="3600" smtClean="0"/>
          </a:p>
          <a:p>
            <a:pPr algn="just" eaLnBrk="1" hangingPunct="1"/>
            <a:endParaRPr lang="en-US" sz="3600" smtClean="0"/>
          </a:p>
          <a:p>
            <a:pPr algn="just" eaLnBrk="1" hangingPunct="1"/>
            <a:r>
              <a:rPr lang="en-US" sz="3600" smtClean="0"/>
              <a:t>Presence of skilled labour force is required for uninterrupted production.</a:t>
            </a:r>
          </a:p>
          <a:p>
            <a:pPr algn="just" eaLnBrk="1" hangingPunct="1"/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Raw materials</a:t>
            </a:r>
            <a:endParaRPr lang="en-IN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3600" smtClean="0"/>
              <a:t>Raw materials are required for establishing any industrial activity and it influences entrepreneurship.</a:t>
            </a:r>
          </a:p>
          <a:p>
            <a:pPr algn="just" eaLnBrk="1" hangingPunct="1"/>
            <a:endParaRPr lang="en-US" sz="3600" smtClean="0"/>
          </a:p>
          <a:p>
            <a:pPr algn="just" eaLnBrk="1" hangingPunct="1"/>
            <a:endParaRPr lang="en-US" sz="3600" smtClean="0"/>
          </a:p>
          <a:p>
            <a:pPr algn="just" eaLnBrk="1" hangingPunct="1"/>
            <a:r>
              <a:rPr lang="en-US" sz="3600" smtClean="0"/>
              <a:t>Availability of raw materials is based on opportunistic conditions and these have to be favourable.</a:t>
            </a:r>
            <a:endParaRPr lang="en-IN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Market</a:t>
            </a:r>
            <a:endParaRPr lang="en-IN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4000" smtClean="0"/>
              <a:t>Market fetches revenue for any business.</a:t>
            </a:r>
          </a:p>
          <a:p>
            <a:pPr algn="just" eaLnBrk="1" hangingPunct="1"/>
            <a:endParaRPr lang="en-US" sz="4000" smtClean="0"/>
          </a:p>
          <a:p>
            <a:pPr algn="just" eaLnBrk="1" hangingPunct="1"/>
            <a:endParaRPr lang="en-US" sz="4000" smtClean="0"/>
          </a:p>
          <a:p>
            <a:pPr algn="just" eaLnBrk="1" hangingPunct="1"/>
            <a:r>
              <a:rPr lang="en-US" sz="4000" smtClean="0"/>
              <a:t>It is equally important to ensure futuristic opportunities.</a:t>
            </a:r>
            <a:endParaRPr lang="en-IN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2.Non Economic factors</a:t>
            </a:r>
            <a:endParaRPr lang="en-IN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4339" name="Content Placeholder 5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30163" y="1219200"/>
            <a:ext cx="9174163" cy="5638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Social conditions </a:t>
            </a:r>
            <a:endParaRPr lang="en-IN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-152400" y="1447800"/>
            <a:ext cx="9372600" cy="6019800"/>
          </a:xfrm>
        </p:spPr>
        <p:txBody>
          <a:bodyPr/>
          <a:lstStyle/>
          <a:p>
            <a:pPr algn="just" eaLnBrk="1" hangingPunct="1"/>
            <a:r>
              <a:rPr lang="en-US" sz="2800" smtClean="0"/>
              <a:t>Legitimacy of entrepreneurship :</a:t>
            </a:r>
          </a:p>
          <a:p>
            <a:pPr lvl="1" algn="just" eaLnBrk="1" hangingPunct="1"/>
            <a:r>
              <a:rPr lang="en-US" sz="2400" smtClean="0"/>
              <a:t>More authority to entrepreneurs with change in tradition, social and cultural values is needed </a:t>
            </a:r>
          </a:p>
          <a:p>
            <a:pPr lvl="1" algn="just" eaLnBrk="1" hangingPunct="1"/>
            <a:endParaRPr lang="en-US" sz="1600" smtClean="0"/>
          </a:p>
          <a:p>
            <a:pPr algn="just" eaLnBrk="1" hangingPunct="1"/>
            <a:r>
              <a:rPr lang="en-US" sz="2800" smtClean="0"/>
              <a:t>Social Mobility :</a:t>
            </a:r>
          </a:p>
          <a:p>
            <a:pPr lvl="1" algn="just" eaLnBrk="1" hangingPunct="1"/>
            <a:r>
              <a:rPr lang="en-US" sz="2400" smtClean="0"/>
              <a:t>High degree of mobility is conducive to entrepreneurship </a:t>
            </a:r>
          </a:p>
          <a:p>
            <a:pPr lvl="1" algn="just" eaLnBrk="1" hangingPunct="1"/>
            <a:endParaRPr lang="en-US" sz="1600" smtClean="0"/>
          </a:p>
          <a:p>
            <a:pPr algn="just" eaLnBrk="1" hangingPunct="1"/>
            <a:r>
              <a:rPr lang="en-US" sz="2800" smtClean="0"/>
              <a:t>Marginality :</a:t>
            </a:r>
          </a:p>
          <a:p>
            <a:pPr lvl="1" algn="just" eaLnBrk="1" hangingPunct="1"/>
            <a:r>
              <a:rPr lang="en-US" sz="2400" smtClean="0"/>
              <a:t>A group of people from a given social system must assume entrepreneurial roles</a:t>
            </a:r>
          </a:p>
          <a:p>
            <a:pPr lvl="1" algn="just" eaLnBrk="1" hangingPunct="1"/>
            <a:endParaRPr lang="en-US" sz="1600" smtClean="0"/>
          </a:p>
          <a:p>
            <a:pPr algn="just" eaLnBrk="1" hangingPunct="1"/>
            <a:r>
              <a:rPr lang="en-US" sz="2800" smtClean="0"/>
              <a:t>Security :</a:t>
            </a:r>
          </a:p>
          <a:p>
            <a:pPr lvl="1" algn="just" eaLnBrk="1" hangingPunct="1"/>
            <a:r>
              <a:rPr lang="en-US" sz="2400" smtClean="0"/>
              <a:t>Security is an important facilitator of entrepreneurial behaviour.</a:t>
            </a:r>
          </a:p>
          <a:p>
            <a:pPr algn="just" eaLnBrk="1" hangingPunct="1"/>
            <a:endParaRPr lang="en-US" sz="2800" smtClean="0"/>
          </a:p>
          <a:p>
            <a:pPr lvl="1" algn="just" eaLnBrk="1" hangingPunct="1">
              <a:buFont typeface="Wingdings" pitchFamily="2" charset="2"/>
              <a:buNone/>
            </a:pPr>
            <a:endParaRPr lang="en-US" sz="2400" smtClean="0"/>
          </a:p>
          <a:p>
            <a:pPr lvl="1" algn="just" eaLnBrk="1" hangingPunct="1"/>
            <a:endParaRPr lang="en-US" sz="2400" smtClean="0"/>
          </a:p>
          <a:p>
            <a:pPr lvl="1" algn="just" eaLnBrk="1" hangingPunct="1"/>
            <a:endParaRPr lang="en-US" sz="2400" smtClean="0"/>
          </a:p>
          <a:p>
            <a:pPr algn="just" eaLnBrk="1" hangingPunct="1">
              <a:buFont typeface="Wingdings 2" pitchFamily="18" charset="2"/>
              <a:buNone/>
            </a:pPr>
            <a:endParaRPr lang="en-IN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Psychological factors</a:t>
            </a:r>
            <a:endParaRPr lang="en-IN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15400" cy="5334000"/>
          </a:xfrm>
        </p:spPr>
        <p:txBody>
          <a:bodyPr/>
          <a:lstStyle/>
          <a:p>
            <a:pPr algn="just" eaLnBrk="1" hangingPunct="1"/>
            <a:r>
              <a:rPr lang="en-US" sz="2800" smtClean="0"/>
              <a:t>Need achievement :</a:t>
            </a:r>
          </a:p>
          <a:p>
            <a:pPr lvl="1" algn="just" eaLnBrk="1" hangingPunct="1"/>
            <a:r>
              <a:rPr lang="en-US" sz="2400" smtClean="0"/>
              <a:t>A high level of need achievement is a determinant of entrepreneurship.</a:t>
            </a:r>
          </a:p>
          <a:p>
            <a:pPr lvl="1" algn="just" eaLnBrk="1" hangingPunct="1"/>
            <a:endParaRPr lang="en-US" sz="2400" smtClean="0"/>
          </a:p>
          <a:p>
            <a:pPr algn="just" eaLnBrk="1" hangingPunct="1"/>
            <a:r>
              <a:rPr lang="en-US" sz="2800" smtClean="0"/>
              <a:t>Withdrawal of status respect :</a:t>
            </a:r>
          </a:p>
          <a:p>
            <a:pPr lvl="1" algn="just" eaLnBrk="1" hangingPunct="1"/>
            <a:r>
              <a:rPr lang="en-US" sz="2400" smtClean="0"/>
              <a:t>There must be a respect for the status of a society to motivate entrepreneurial growth.</a:t>
            </a:r>
          </a:p>
          <a:p>
            <a:pPr lvl="2" algn="just" eaLnBrk="1" hangingPunct="1"/>
            <a:r>
              <a:rPr lang="en-US" smtClean="0"/>
              <a:t>Retreatist : Continues to work</a:t>
            </a:r>
          </a:p>
          <a:p>
            <a:pPr lvl="2" algn="just" eaLnBrk="1" hangingPunct="1"/>
            <a:r>
              <a:rPr lang="en-US" smtClean="0"/>
              <a:t>Ritualist : Defensive behaviour</a:t>
            </a:r>
          </a:p>
          <a:p>
            <a:pPr lvl="2" algn="just" eaLnBrk="1" hangingPunct="1"/>
            <a:r>
              <a:rPr lang="en-US" smtClean="0"/>
              <a:t>Reformist : Forms a rebellion</a:t>
            </a:r>
          </a:p>
          <a:p>
            <a:pPr lvl="2" algn="just" eaLnBrk="1" hangingPunct="1"/>
            <a:r>
              <a:rPr lang="en-US" smtClean="0"/>
              <a:t>Innovator : Creative and likes to be an entrepreneur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543</TotalTime>
  <Words>939</Words>
  <Application>Microsoft Office PowerPoint</Application>
  <PresentationFormat>On-screen Show (4:3)</PresentationFormat>
  <Paragraphs>210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Corbel</vt:lpstr>
      <vt:lpstr>Wingdings 2</vt:lpstr>
      <vt:lpstr>Wingdings</vt:lpstr>
      <vt:lpstr>Wingdings 3</vt:lpstr>
      <vt:lpstr>Calibri</vt:lpstr>
      <vt:lpstr>Module</vt:lpstr>
      <vt:lpstr>FACTORS AFFECTING ENTREPRENEURIAL GROWTH</vt:lpstr>
      <vt:lpstr>1.Economic Factors</vt:lpstr>
      <vt:lpstr>Capital</vt:lpstr>
      <vt:lpstr>Labour</vt:lpstr>
      <vt:lpstr>Raw materials</vt:lpstr>
      <vt:lpstr>Market</vt:lpstr>
      <vt:lpstr>2.Non Economic factors</vt:lpstr>
      <vt:lpstr>Social conditions </vt:lpstr>
      <vt:lpstr>Psychological factors</vt:lpstr>
      <vt:lpstr>3. Government actions</vt:lpstr>
      <vt:lpstr>ENTREPRENEURSHIP DEVELOPMENT PROGRAMME</vt:lpstr>
      <vt:lpstr>Entrepreneurship Development Programme</vt:lpstr>
      <vt:lpstr>Need for EDP</vt:lpstr>
      <vt:lpstr>Importance of EDP</vt:lpstr>
      <vt:lpstr>Objectives of EDP</vt:lpstr>
      <vt:lpstr>Other objectives of EDP</vt:lpstr>
      <vt:lpstr>Course contents - EDP</vt:lpstr>
      <vt:lpstr>Course contents - EDP</vt:lpstr>
      <vt:lpstr>Course contents - EDP</vt:lpstr>
      <vt:lpstr>Course contents - EDP</vt:lpstr>
      <vt:lpstr>Phases of EDPs</vt:lpstr>
      <vt:lpstr>Pre-training phase</vt:lpstr>
      <vt:lpstr>Training phase</vt:lpstr>
      <vt:lpstr>Post-training phase</vt:lpstr>
      <vt:lpstr>Evaluation of EDPs</vt:lpstr>
      <vt:lpstr>Criteria to assess effectiveness  of EDPs</vt:lpstr>
      <vt:lpstr>Impact of EDP</vt:lpstr>
      <vt:lpstr>Problems of EDPs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</dc:title>
  <dc:creator>student</dc:creator>
  <cp:lastModifiedBy>Admin</cp:lastModifiedBy>
  <cp:revision>95</cp:revision>
  <dcterms:created xsi:type="dcterms:W3CDTF">2016-11-28T16:43:01Z</dcterms:created>
  <dcterms:modified xsi:type="dcterms:W3CDTF">2019-09-23T04:09:06Z</dcterms:modified>
</cp:coreProperties>
</file>